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0" autoAdjust="0"/>
    <p:restoredTop sz="94660"/>
  </p:normalViewPr>
  <p:slideViewPr>
    <p:cSldViewPr snapToGrid="0">
      <p:cViewPr>
        <p:scale>
          <a:sx n="68" d="100"/>
          <a:sy n="68" d="100"/>
        </p:scale>
        <p:origin x="-120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.wikipedia.org/wiki/Rosenzweig_P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F75F1D3-A2E8-4DEC-B48B-53315EB6C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00B050"/>
                </a:solidFill>
              </a:rPr>
              <a:t>Persönlichkeitsdiagnostik</a:t>
            </a:r>
            <a:r>
              <a:rPr lang="de-AT" dirty="0"/>
              <a:t/>
            </a:r>
            <a:br>
              <a:rPr lang="de-AT" dirty="0"/>
            </a:br>
            <a:r>
              <a:rPr lang="de-AT" sz="1600" dirty="0"/>
              <a:t>Yanick, Marius, Elias, David</a:t>
            </a:r>
            <a:endParaRPr lang="de-AT" sz="1200" dirty="0"/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6F90DD2F-9D98-4177-8CBA-C8771E29DF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63412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F7F88AF5-1DE9-4E53-B7B9-EA55EAA32EE6}"/>
              </a:ext>
            </a:extLst>
          </p:cNvPr>
          <p:cNvSpPr/>
          <p:nvPr/>
        </p:nvSpPr>
        <p:spPr>
          <a:xfrm>
            <a:off x="433754" y="890954"/>
            <a:ext cx="113831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Kritikpunkte – faktorenanalytische Persönlichkeitstests</a:t>
            </a:r>
          </a:p>
          <a:p>
            <a:endParaRPr lang="de-AT" sz="2800" dirty="0"/>
          </a:p>
          <a:p>
            <a:r>
              <a:rPr lang="de-AT" sz="2800" dirty="0"/>
              <a:t>Test spiegeln nicht immer die eigene Meinung wider sondern beruhen auf</a:t>
            </a:r>
          </a:p>
          <a:p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eigene Fehleinschätzung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eigenes Wunschdenken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 smtClean="0"/>
              <a:t>Momentane Stimmungslage</a:t>
            </a:r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 smtClean="0"/>
              <a:t>Persönlichkeitsmerkmale oft s</a:t>
            </a:r>
            <a:r>
              <a:rPr lang="de-AT" sz="2800" dirty="0" smtClean="0"/>
              <a:t>ituationsabhängig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 smtClean="0"/>
              <a:t>Neigung zu „gefälligen“ Antworten</a:t>
            </a:r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 „vorgegebene Normen“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58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7D9D6CE1-3753-4D40-9129-0A1299A6EF9C}"/>
              </a:ext>
            </a:extLst>
          </p:cNvPr>
          <p:cNvSpPr/>
          <p:nvPr/>
        </p:nvSpPr>
        <p:spPr>
          <a:xfrm>
            <a:off x="550984" y="644768"/>
            <a:ext cx="1127760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Projektive Persönlichkeitstests – Blick ins Unbewusste!</a:t>
            </a:r>
          </a:p>
          <a:p>
            <a:r>
              <a:rPr lang="de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Kritikpunkt – Deutung ist je nach Gutachter unterschiedlich</a:t>
            </a:r>
          </a:p>
          <a:p>
            <a:endParaRPr lang="de-AT" sz="2800" b="1" dirty="0"/>
          </a:p>
          <a:p>
            <a:r>
              <a:rPr lang="de-AT" sz="2800" b="1" dirty="0"/>
              <a:t>Testpersonen - Bilder oder Kleckse vorgezeigt</a:t>
            </a:r>
          </a:p>
          <a:p>
            <a:r>
              <a:rPr lang="de-AT" sz="2800" dirty="0"/>
              <a:t>Testpersonen		 -   analysieren, ergänzen, beurteilen oder zeichnen</a:t>
            </a:r>
          </a:p>
          <a:p>
            <a:r>
              <a:rPr lang="de-AT" sz="2800" dirty="0"/>
              <a:t>Ableitungen daraus:</a:t>
            </a:r>
          </a:p>
          <a:p>
            <a:r>
              <a:rPr lang="de-AT" sz="2800" dirty="0"/>
              <a:t>Einstellungen – Vorliebe – Stärken - Schwächen</a:t>
            </a:r>
          </a:p>
          <a:p>
            <a:endParaRPr lang="de-AT" sz="2800" dirty="0"/>
          </a:p>
          <a:p>
            <a:r>
              <a:rPr lang="de-A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Rorschach – Test – mehrfarbige Tintenklecksbilder -</a:t>
            </a:r>
          </a:p>
          <a:p>
            <a:r>
              <a:rPr lang="de-AT" sz="2800" dirty="0"/>
              <a:t>Assoziationen – Auskunft über </a:t>
            </a:r>
          </a:p>
          <a:p>
            <a:r>
              <a:rPr lang="de-AT" sz="2800" dirty="0"/>
              <a:t>Konflikte</a:t>
            </a:r>
          </a:p>
          <a:p>
            <a:r>
              <a:rPr lang="de-AT" sz="2800" dirty="0"/>
              <a:t>persönliche Störungen</a:t>
            </a:r>
          </a:p>
          <a:p>
            <a:r>
              <a:rPr lang="de-AT" sz="2800" dirty="0"/>
              <a:t>Kreativität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498318B3-75E2-46FE-A323-DA77408444B4}"/>
              </a:ext>
            </a:extLst>
          </p:cNvPr>
          <p:cNvSpPr/>
          <p:nvPr/>
        </p:nvSpPr>
        <p:spPr>
          <a:xfrm>
            <a:off x="410308" y="375137"/>
            <a:ext cx="113948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Thematischer Apperzeptionstest (TAT) – Schwarz-Weiß-Bilder</a:t>
            </a:r>
          </a:p>
          <a:p>
            <a:r>
              <a:rPr lang="de-AT" sz="2800" dirty="0"/>
              <a:t>Testpersonen analysieren, erzählen zu vorgelegten </a:t>
            </a:r>
            <a:r>
              <a:rPr lang="de-AT" sz="2800" dirty="0" smtClean="0"/>
              <a:t>SW-Bildern</a:t>
            </a:r>
            <a:endParaRPr lang="de-AT" sz="2800" dirty="0"/>
          </a:p>
          <a:p>
            <a:r>
              <a:rPr lang="de-AT" sz="2800" dirty="0"/>
              <a:t>Beurteilt wird Zusammenhang zwischen Lebensgeschichten und Mimik und Gestik </a:t>
            </a:r>
          </a:p>
          <a:p>
            <a:r>
              <a:rPr lang="de-AT" sz="2800" dirty="0"/>
              <a:t>Es </a:t>
            </a:r>
            <a:r>
              <a:rPr lang="de-AT" sz="2800" dirty="0" smtClean="0"/>
              <a:t>sollen </a:t>
            </a:r>
            <a:r>
              <a:rPr lang="de-AT" sz="2800" dirty="0"/>
              <a:t>unbewusste Wünsche, Ängste und Konflikte </a:t>
            </a:r>
            <a:r>
              <a:rPr lang="de-AT" sz="2800" dirty="0" smtClean="0"/>
              <a:t>aufgedeckt werden</a:t>
            </a:r>
            <a:endParaRPr lang="de-AT" sz="2800" dirty="0"/>
          </a:p>
          <a:p>
            <a:endParaRPr lang="de-AT" sz="2800" dirty="0"/>
          </a:p>
          <a:p>
            <a:r>
              <a:rPr lang="de-AT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Zeichentest</a:t>
            </a:r>
          </a:p>
          <a:p>
            <a:r>
              <a:rPr lang="de-AT" sz="2800" dirty="0"/>
              <a:t>Baum wird gezeichnet – lässt auf Introvertiertheit bzw. </a:t>
            </a:r>
            <a:r>
              <a:rPr lang="de-AT" sz="2800" dirty="0" smtClean="0"/>
              <a:t>Extravertiertheit  </a:t>
            </a:r>
            <a:r>
              <a:rPr lang="de-AT" sz="2800" dirty="0"/>
              <a:t>schließen</a:t>
            </a:r>
          </a:p>
        </p:txBody>
      </p:sp>
    </p:spTree>
    <p:extLst>
      <p:ext uri="{BB962C8B-B14F-4D97-AF65-F5344CB8AC3E}">
        <p14:creationId xmlns:p14="http://schemas.microsoft.com/office/powerpoint/2010/main" val="41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7187C815-5908-4EC5-97CA-8531E034996A}"/>
              </a:ext>
            </a:extLst>
          </p:cNvPr>
          <p:cNvSpPr/>
          <p:nvPr/>
        </p:nvSpPr>
        <p:spPr>
          <a:xfrm>
            <a:off x="128954" y="93786"/>
            <a:ext cx="115237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Wartegg</a:t>
            </a:r>
            <a:r>
              <a:rPr lang="de-AT" sz="32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-Test</a:t>
            </a:r>
          </a:p>
          <a:p>
            <a:r>
              <a:rPr lang="de-AT" sz="2800" dirty="0"/>
              <a:t>Symbolkästchen werden zu Bildern ergänzt</a:t>
            </a:r>
          </a:p>
          <a:p>
            <a:r>
              <a:rPr lang="de-AT" sz="2800" dirty="0"/>
              <a:t>Misst Gefühl, Verstand, Wille und Fantasie</a:t>
            </a:r>
          </a:p>
          <a:p>
            <a:endParaRPr lang="de-AT" sz="2800" dirty="0"/>
          </a:p>
          <a:p>
            <a:endParaRPr lang="de-AT" sz="32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AT" sz="32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AT" sz="32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sz="3200" b="1" u="sng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Scenotest</a:t>
            </a:r>
            <a:r>
              <a:rPr lang="de-AT" sz="32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de-AT" sz="2800" dirty="0"/>
              <a:t>Bei Kindern und Jugendlichen </a:t>
            </a:r>
          </a:p>
          <a:p>
            <a:r>
              <a:rPr lang="de-AT" sz="2800" dirty="0"/>
              <a:t>Mit biegbare </a:t>
            </a:r>
            <a:r>
              <a:rPr lang="de-AT" sz="2800" dirty="0" smtClean="0"/>
              <a:t>Puppen</a:t>
            </a:r>
            <a:r>
              <a:rPr lang="de-AT" sz="2800" dirty="0"/>
              <a:t>, </a:t>
            </a:r>
            <a:r>
              <a:rPr lang="de-AT" sz="2800" dirty="0" smtClean="0"/>
              <a:t>Tieren, </a:t>
            </a:r>
            <a:r>
              <a:rPr lang="de-AT" sz="2800" dirty="0"/>
              <a:t>Pflanzen, </a:t>
            </a:r>
            <a:r>
              <a:rPr lang="de-AT" sz="2800" dirty="0" smtClean="0"/>
              <a:t>Bäumen </a:t>
            </a:r>
            <a:r>
              <a:rPr lang="de-AT" sz="2800" dirty="0"/>
              <a:t>sowie Gegenstände aus dem Haushalt werden Situationen des täglichen Lebens nachgespielt. →</a:t>
            </a:r>
          </a:p>
          <a:p>
            <a:r>
              <a:rPr lang="de-AT" sz="2800" dirty="0"/>
              <a:t>Ziel: Zugang zu unbewussten Problemen → ansprechen → Lösungsmöglichkeiten </a:t>
            </a:r>
          </a:p>
          <a:p>
            <a:endParaRPr lang="de-AT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8B2CBEA3-F535-47F8-A6FC-4555C305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308" y="1578911"/>
            <a:ext cx="5227027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3C5C70CE-D221-44DC-8D38-DCA3321BE0E7}"/>
              </a:ext>
            </a:extLst>
          </p:cNvPr>
          <p:cNvSpPr/>
          <p:nvPr/>
        </p:nvSpPr>
        <p:spPr>
          <a:xfrm>
            <a:off x="328246" y="644770"/>
            <a:ext cx="1092590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Picture-Frustrations-Test - PFT</a:t>
            </a:r>
          </a:p>
          <a:p>
            <a:r>
              <a:rPr lang="de-AT" sz="2400" dirty="0"/>
              <a:t>Erfasst die  Frustrationstoleranz – wie reagiert eine Person auf ein frustrierendes Bild</a:t>
            </a:r>
          </a:p>
          <a:p>
            <a:r>
              <a:rPr lang="de-AT" sz="2400" dirty="0"/>
              <a:t>Rückschlüsse auf Verhalten</a:t>
            </a:r>
          </a:p>
          <a:p>
            <a:endParaRPr lang="de-AT" dirty="0"/>
          </a:p>
          <a:p>
            <a:r>
              <a:rPr lang="de-AT" dirty="0">
                <a:hlinkClick r:id="rId2"/>
              </a:rPr>
              <a:t/>
            </a:r>
            <a:br>
              <a:rPr lang="de-AT" dirty="0">
                <a:hlinkClick r:id="rId2"/>
              </a:rPr>
            </a:b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833A066B-F3EA-4AE9-A005-02DF5B781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877" y="1981200"/>
            <a:ext cx="5007585" cy="464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1FEF7B6D-2227-463A-8398-7140A1CBD041}"/>
              </a:ext>
            </a:extLst>
          </p:cNvPr>
          <p:cNvSpPr/>
          <p:nvPr/>
        </p:nvSpPr>
        <p:spPr>
          <a:xfrm>
            <a:off x="187569" y="266581"/>
            <a:ext cx="1200443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de-AT" sz="2800" u="sng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Lüschere</a:t>
            </a:r>
            <a:r>
              <a:rPr lang="de-AT" sz="28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Farbtest</a:t>
            </a:r>
          </a:p>
          <a:p>
            <a:r>
              <a:rPr lang="de-AT" dirty="0"/>
              <a:t>Denktypen werden den 4 Farben GELB/BLAU/GRÜN/ROT zugeordnet -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="" xmlns:a16="http://schemas.microsoft.com/office/drawing/2014/main" id="{5E37F937-0CF8-4E8E-A8A0-D7A917AA6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86775"/>
              </p:ext>
            </p:extLst>
          </p:nvPr>
        </p:nvGraphicFramePr>
        <p:xfrm>
          <a:off x="1139232" y="1324709"/>
          <a:ext cx="9913535" cy="3364254"/>
        </p:xfrm>
        <a:graphic>
          <a:graphicData uri="http://schemas.openxmlformats.org/drawingml/2006/table">
            <a:tbl>
              <a:tblPr/>
              <a:tblGrid>
                <a:gridCol w="1399087">
                  <a:extLst>
                    <a:ext uri="{9D8B030D-6E8A-4147-A177-3AD203B41FA5}">
                      <a16:colId xmlns="" xmlns:a16="http://schemas.microsoft.com/office/drawing/2014/main" val="2837472289"/>
                    </a:ext>
                  </a:extLst>
                </a:gridCol>
                <a:gridCol w="2128612">
                  <a:extLst>
                    <a:ext uri="{9D8B030D-6E8A-4147-A177-3AD203B41FA5}">
                      <a16:colId xmlns="" xmlns:a16="http://schemas.microsoft.com/office/drawing/2014/main" val="2543715134"/>
                    </a:ext>
                  </a:extLst>
                </a:gridCol>
                <a:gridCol w="2128612">
                  <a:extLst>
                    <a:ext uri="{9D8B030D-6E8A-4147-A177-3AD203B41FA5}">
                      <a16:colId xmlns="" xmlns:a16="http://schemas.microsoft.com/office/drawing/2014/main" val="843177860"/>
                    </a:ext>
                  </a:extLst>
                </a:gridCol>
                <a:gridCol w="2128612">
                  <a:extLst>
                    <a:ext uri="{9D8B030D-6E8A-4147-A177-3AD203B41FA5}">
                      <a16:colId xmlns="" xmlns:a16="http://schemas.microsoft.com/office/drawing/2014/main" val="3323021265"/>
                    </a:ext>
                  </a:extLst>
                </a:gridCol>
                <a:gridCol w="2128612">
                  <a:extLst>
                    <a:ext uri="{9D8B030D-6E8A-4147-A177-3AD203B41FA5}">
                      <a16:colId xmlns="" xmlns:a16="http://schemas.microsoft.com/office/drawing/2014/main" val="3151465559"/>
                    </a:ext>
                  </a:extLst>
                </a:gridCol>
              </a:tblGrid>
              <a:tr h="303190">
                <a:tc gridSpan="5">
                  <a:txBody>
                    <a:bodyPr/>
                    <a:lstStyle/>
                    <a:p>
                      <a:r>
                        <a:rPr lang="de-AT" sz="1700"/>
                        <a:t>Übersicht Denktypen nach Max Lüscher und 4-Farben-Denken </a:t>
                      </a:r>
                    </a:p>
                  </a:txBody>
                  <a:tcPr marL="36741" marR="36741" marT="36741" marB="36741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271485"/>
                  </a:ext>
                </a:extLst>
              </a:tr>
              <a:tr h="303190">
                <a:tc>
                  <a:txBody>
                    <a:bodyPr/>
                    <a:lstStyle/>
                    <a:p>
                      <a:r>
                        <a:rPr lang="de-AT" sz="1700"/>
                        <a:t>Farbe 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Gelb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Blau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Grün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Rot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0058355"/>
                  </a:ext>
                </a:extLst>
              </a:tr>
              <a:tr h="303190">
                <a:tc>
                  <a:txBody>
                    <a:bodyPr/>
                    <a:lstStyle/>
                    <a:p>
                      <a:r>
                        <a:rPr lang="de-AT" sz="1700"/>
                        <a:t>Denktypen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Rezeptiv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Reflexiv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Objektiv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Provokativ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0282946"/>
                  </a:ext>
                </a:extLst>
              </a:tr>
              <a:tr h="540469">
                <a:tc>
                  <a:txBody>
                    <a:bodyPr/>
                    <a:lstStyle/>
                    <a:p>
                      <a:r>
                        <a:rPr lang="de-AT" sz="1700"/>
                        <a:t>Betriebs-System 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Aufnehmen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Verstehen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Ordnen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Ausführen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887316"/>
                  </a:ext>
                </a:extLst>
              </a:tr>
              <a:tr h="540469">
                <a:tc>
                  <a:txBody>
                    <a:bodyPr/>
                    <a:lstStyle/>
                    <a:p>
                      <a:r>
                        <a:rPr lang="de-AT" sz="1700"/>
                        <a:t>Logische Kategorien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Möglichkeit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Einheit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Notwendigkeit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Vielheit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229542"/>
                  </a:ext>
                </a:extLst>
              </a:tr>
              <a:tr h="540469">
                <a:tc>
                  <a:txBody>
                    <a:bodyPr/>
                    <a:lstStyle/>
                    <a:p>
                      <a:r>
                        <a:rPr lang="de-AT" sz="1700"/>
                        <a:t>Elementares Symbol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Luft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Wasser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Erde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Feuer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8163126"/>
                  </a:ext>
                </a:extLst>
              </a:tr>
              <a:tr h="540469">
                <a:tc>
                  <a:txBody>
                    <a:bodyPr/>
                    <a:lstStyle/>
                    <a:p>
                      <a:r>
                        <a:rPr lang="de-AT" sz="1700"/>
                        <a:t>Psychische Grundtendenz 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 err="1"/>
                        <a:t>Bewußtsein</a:t>
                      </a:r>
                      <a:endParaRPr lang="de-AT" sz="1700" dirty="0"/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Gefühl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Gestaltung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700" dirty="0"/>
                        <a:t>Wille</a:t>
                      </a:r>
                    </a:p>
                  </a:txBody>
                  <a:tcPr marL="36741" marR="36741" marT="36741" marB="367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9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7161831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0B9E5E60-FA4C-4414-91CC-B23B422EB260}"/>
              </a:ext>
            </a:extLst>
          </p:cNvPr>
          <p:cNvSpPr/>
          <p:nvPr/>
        </p:nvSpPr>
        <p:spPr>
          <a:xfrm>
            <a:off x="222737" y="5076092"/>
            <a:ext cx="115120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2800" b="1" u="sng" dirty="0">
                <a:solidFill>
                  <a:srgbClr val="53B18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Quellen: </a:t>
            </a:r>
          </a:p>
          <a:p>
            <a:pPr lvl="0"/>
            <a:r>
              <a:rPr lang="de-AT" sz="1600" dirty="0" smtClean="0"/>
              <a:t>Schulbuch: Psychologie, Elisabeth </a:t>
            </a:r>
            <a:r>
              <a:rPr lang="de-AT" sz="1600" dirty="0" err="1" smtClean="0"/>
              <a:t>Rettenwender</a:t>
            </a:r>
            <a:endParaRPr lang="de-AT" sz="1600" dirty="0"/>
          </a:p>
          <a:p>
            <a:pPr lvl="0"/>
            <a:r>
              <a:rPr lang="de-AT" sz="1400" dirty="0">
                <a:solidFill>
                  <a:prstClr val="black"/>
                </a:solidFill>
              </a:rPr>
              <a:t>Enzyklopädie der Psychologie – Hogrefe Verlag für Psychologie</a:t>
            </a:r>
          </a:p>
          <a:p>
            <a:pPr lvl="0"/>
            <a:r>
              <a:rPr lang="de-AT" sz="1400" dirty="0">
                <a:solidFill>
                  <a:prstClr val="black"/>
                </a:solidFill>
              </a:rPr>
              <a:t>Wirtschaftslexikon 24</a:t>
            </a:r>
          </a:p>
          <a:p>
            <a:pPr lvl="0"/>
            <a:r>
              <a:rPr lang="de-AT" dirty="0">
                <a:solidFill>
                  <a:prstClr val="black"/>
                </a:solidFill>
              </a:rPr>
              <a:t> </a:t>
            </a:r>
            <a:endParaRPr lang="de-AT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6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5F799A2F-D3D2-44DF-B307-2AAC57F0F93D}"/>
              </a:ext>
            </a:extLst>
          </p:cNvPr>
          <p:cNvSpPr/>
          <p:nvPr/>
        </p:nvSpPr>
        <p:spPr>
          <a:xfrm>
            <a:off x="574431" y="562707"/>
            <a:ext cx="103163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400" b="1" u="sng" dirty="0">
                <a:solidFill>
                  <a:srgbClr val="00B050"/>
                </a:solidFill>
              </a:rPr>
              <a:t>Definition: </a:t>
            </a:r>
          </a:p>
          <a:p>
            <a:pPr algn="ctr"/>
            <a:endParaRPr lang="de-AT" sz="4400" b="1" u="sng" dirty="0">
              <a:solidFill>
                <a:srgbClr val="00B050"/>
              </a:solidFill>
            </a:endParaRPr>
          </a:p>
          <a:p>
            <a:r>
              <a:rPr lang="de-AT" sz="3200" b="1" dirty="0">
                <a:solidFill>
                  <a:srgbClr val="00B050"/>
                </a:solidFill>
              </a:rPr>
              <a:t>Persönlichkeitsdiagnostik</a:t>
            </a:r>
            <a:r>
              <a:rPr lang="de-AT" sz="3200" dirty="0"/>
              <a:t> →wissenschaftliche Methoden der Persönlichkeitsmessung</a:t>
            </a:r>
          </a:p>
          <a:p>
            <a:endParaRPr lang="de-AT" sz="3200" dirty="0"/>
          </a:p>
          <a:p>
            <a:r>
              <a:rPr lang="de-AT" sz="3200" dirty="0"/>
              <a:t>Überprüfen der Persönlichkeitsmerkmale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/>
              <a:t>objektiv (unvoreingenommen)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/>
              <a:t>reliabel (verlässlich) 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/>
              <a:t>valide (gültig) </a:t>
            </a:r>
          </a:p>
        </p:txBody>
      </p:sp>
    </p:spTree>
    <p:extLst>
      <p:ext uri="{BB962C8B-B14F-4D97-AF65-F5344CB8AC3E}">
        <p14:creationId xmlns:p14="http://schemas.microsoft.com/office/powerpoint/2010/main" val="408824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56A810E5-EA18-4F8E-89CF-C42FF4691206}"/>
              </a:ext>
            </a:extLst>
          </p:cNvPr>
          <p:cNvSpPr/>
          <p:nvPr/>
        </p:nvSpPr>
        <p:spPr>
          <a:xfrm>
            <a:off x="0" y="902677"/>
            <a:ext cx="10503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Historische Entwicklung</a:t>
            </a:r>
          </a:p>
          <a:p>
            <a:endParaRPr lang="de-AT" dirty="0"/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35ECE926-886A-40A5-9E29-E16679F799EB}"/>
              </a:ext>
            </a:extLst>
          </p:cNvPr>
          <p:cNvSpPr/>
          <p:nvPr/>
        </p:nvSpPr>
        <p:spPr>
          <a:xfrm>
            <a:off x="773723" y="1723291"/>
            <a:ext cx="106562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1" dirty="0"/>
              <a:t>Um 1800  </a:t>
            </a:r>
            <a:r>
              <a:rPr lang="de-AT" sz="2800" dirty="0"/>
              <a:t>- mögliche Zusammenhänge zwischen Persönlichkeitsmerkmalen</a:t>
            </a:r>
          </a:p>
          <a:p>
            <a:r>
              <a:rPr lang="de-AT" sz="2800" dirty="0"/>
              <a:t>	Schädelform </a:t>
            </a:r>
          </a:p>
          <a:p>
            <a:r>
              <a:rPr lang="de-AT" sz="2800" dirty="0"/>
              <a:t>	bzw. überdauernden Merkmalen des Gesichts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1" dirty="0"/>
              <a:t>1918</a:t>
            </a:r>
            <a:r>
              <a:rPr lang="de-AT" sz="2800" dirty="0"/>
              <a:t> -  erste standardisierte </a:t>
            </a:r>
            <a:r>
              <a:rPr lang="de-AT" sz="2800" dirty="0" smtClean="0"/>
              <a:t>Persönlichkeitstests </a:t>
            </a:r>
            <a:r>
              <a:rPr lang="de-AT" sz="2800" dirty="0"/>
              <a:t>-Personal Data Sheet  Entwickelt für US-Armee </a:t>
            </a:r>
          </a:p>
          <a:p>
            <a:r>
              <a:rPr lang="de-AT" sz="2800" dirty="0"/>
              <a:t>	Ziel -  stressanfällige Rekruten zu </a:t>
            </a:r>
            <a:r>
              <a:rPr lang="de-AT" sz="2800" dirty="0" err="1"/>
              <a:t>identiﬁzieren</a:t>
            </a:r>
            <a:endParaRPr lang="de-AT" sz="2800" dirty="0"/>
          </a:p>
          <a:p>
            <a:endParaRPr lang="de-A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1" dirty="0"/>
              <a:t>1943</a:t>
            </a:r>
            <a:r>
              <a:rPr lang="de-AT" sz="2800" dirty="0"/>
              <a:t> -  Entwicklung psychometrischer Fragebögen (MMPI) </a:t>
            </a:r>
          </a:p>
          <a:p>
            <a:r>
              <a:rPr lang="de-AT" sz="2800" dirty="0"/>
              <a:t>	Aufnahme von Kontrollskalen zur </a:t>
            </a:r>
            <a:r>
              <a:rPr lang="de-AT" sz="2800" dirty="0" err="1"/>
              <a:t>Identiﬁkation</a:t>
            </a:r>
            <a:r>
              <a:rPr lang="de-AT" sz="2800" dirty="0"/>
              <a:t> und Korrektur</a:t>
            </a:r>
          </a:p>
        </p:txBody>
      </p:sp>
    </p:spTree>
    <p:extLst>
      <p:ext uri="{BB962C8B-B14F-4D97-AF65-F5344CB8AC3E}">
        <p14:creationId xmlns:p14="http://schemas.microsoft.com/office/powerpoint/2010/main" val="4184505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F0FA0909-45FD-46A7-B559-F420F3DFBCE9}"/>
              </a:ext>
            </a:extLst>
          </p:cNvPr>
          <p:cNvSpPr/>
          <p:nvPr/>
        </p:nvSpPr>
        <p:spPr>
          <a:xfrm>
            <a:off x="1219200" y="1336431"/>
            <a:ext cx="96715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Zweck:</a:t>
            </a:r>
          </a:p>
          <a:p>
            <a:endParaRPr lang="de-AT" sz="3200" dirty="0"/>
          </a:p>
          <a:p>
            <a:r>
              <a:rPr lang="de-AT" sz="3200" b="1" u="sng" dirty="0">
                <a:solidFill>
                  <a:srgbClr val="00B050"/>
                </a:solidFill>
              </a:rPr>
              <a:t>Eignungsprüfung: </a:t>
            </a:r>
          </a:p>
          <a:p>
            <a:r>
              <a:rPr lang="de-AT" sz="3200" dirty="0"/>
              <a:t>Testergebnis wird mit den Berufsanforderungen verglichen</a:t>
            </a:r>
          </a:p>
          <a:p>
            <a:endParaRPr lang="de-AT" sz="3200" dirty="0"/>
          </a:p>
          <a:p>
            <a:r>
              <a:rPr lang="de-AT" sz="3200" b="1" u="sng" dirty="0">
                <a:solidFill>
                  <a:srgbClr val="00B050"/>
                </a:solidFill>
              </a:rPr>
              <a:t>Beratung: </a:t>
            </a:r>
          </a:p>
          <a:p>
            <a:r>
              <a:rPr lang="de-AT" sz="3200" dirty="0"/>
              <a:t>Ermittlung von Ursachen und Störungen zur Feststellung der Behandlungsmethoden</a:t>
            </a:r>
          </a:p>
        </p:txBody>
      </p:sp>
    </p:spTree>
    <p:extLst>
      <p:ext uri="{BB962C8B-B14F-4D97-AF65-F5344CB8AC3E}">
        <p14:creationId xmlns:p14="http://schemas.microsoft.com/office/powerpoint/2010/main" val="37677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0366B9D2-50E2-4871-8097-8A654A86F0B6}"/>
              </a:ext>
            </a:extLst>
          </p:cNvPr>
          <p:cNvSpPr/>
          <p:nvPr/>
        </p:nvSpPr>
        <p:spPr>
          <a:xfrm>
            <a:off x="375138" y="832337"/>
            <a:ext cx="1083212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Methoden:</a:t>
            </a:r>
          </a:p>
          <a:p>
            <a:endParaRPr lang="de-AT" dirty="0"/>
          </a:p>
          <a:p>
            <a:r>
              <a:rPr lang="de-AT" sz="2800" b="1" u="sng" dirty="0"/>
              <a:t>Mündliche Befragung  - Interview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Befragung über aktuellen Lebenssituation  (Beruf, Familie)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Informationen werden gesammelt </a:t>
            </a:r>
            <a:r>
              <a:rPr lang="de-AT" sz="2800" dirty="0"/>
              <a:t>=</a:t>
            </a:r>
            <a:r>
              <a:rPr lang="de-AT" sz="2800" dirty="0" smtClean="0"/>
              <a:t> </a:t>
            </a:r>
            <a:r>
              <a:rPr lang="de-AT" sz="2800" dirty="0"/>
              <a:t>Anamnese </a:t>
            </a:r>
            <a:r>
              <a:rPr lang="de-AT" sz="2800" dirty="0" smtClean="0"/>
              <a:t> </a:t>
            </a:r>
            <a:endParaRPr lang="de-AT" sz="2800" dirty="0"/>
          </a:p>
          <a:p>
            <a:endParaRPr lang="de-AT" sz="2800" dirty="0"/>
          </a:p>
          <a:p>
            <a:r>
              <a:rPr lang="de-AT" sz="2800" b="1" u="sng" dirty="0"/>
              <a:t>Schriftliche Befragung  - Persönlichkeitstest</a:t>
            </a:r>
          </a:p>
          <a:p>
            <a:r>
              <a:rPr lang="de-AT" sz="2800" dirty="0"/>
              <a:t>Innerhalb kurzer Zeit wird  ein Persönlichkeitsprofil erstellt</a:t>
            </a:r>
          </a:p>
          <a:p>
            <a:endParaRPr lang="de-AT" sz="2800" dirty="0"/>
          </a:p>
          <a:p>
            <a:r>
              <a:rPr lang="de-AT" sz="2800" dirty="0"/>
              <a:t>Unterteilung in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faktorenanalytische 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projektive Tests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003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8C373523-3A69-4446-803C-672C0B3DFD37}"/>
              </a:ext>
            </a:extLst>
          </p:cNvPr>
          <p:cNvSpPr/>
          <p:nvPr/>
        </p:nvSpPr>
        <p:spPr>
          <a:xfrm>
            <a:off x="560832" y="304800"/>
            <a:ext cx="1040024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Faktorenanalytisch  Persönlichkeitstests</a:t>
            </a:r>
          </a:p>
          <a:p>
            <a:r>
              <a:rPr lang="de-A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Aufbau:</a:t>
            </a:r>
          </a:p>
          <a:p>
            <a:r>
              <a:rPr lang="de-AT" sz="2800" dirty="0"/>
              <a:t>Fragen oder Behauptungen (Items) hinsichtlich</a:t>
            </a:r>
          </a:p>
          <a:p>
            <a:r>
              <a:rPr lang="de-AT" sz="2800" dirty="0" smtClean="0"/>
              <a:t>Befinden</a:t>
            </a:r>
            <a:endParaRPr lang="de-AT" sz="2800" dirty="0"/>
          </a:p>
          <a:p>
            <a:r>
              <a:rPr lang="de-AT" sz="2800" dirty="0"/>
              <a:t>Einstellungen oder</a:t>
            </a:r>
          </a:p>
          <a:p>
            <a:r>
              <a:rPr lang="de-AT" sz="2800" dirty="0"/>
              <a:t>Verhalten</a:t>
            </a:r>
          </a:p>
          <a:p>
            <a:endParaRPr lang="de-AT" sz="2800" dirty="0"/>
          </a:p>
          <a:p>
            <a:r>
              <a:rPr lang="de-AT" sz="2800" b="1" u="sng" dirty="0"/>
              <a:t>Antwortmöglichkeiten:</a:t>
            </a:r>
          </a:p>
          <a:p>
            <a:r>
              <a:rPr lang="de-AT" sz="2800" dirty="0"/>
              <a:t>Ja/nein</a:t>
            </a:r>
          </a:p>
          <a:p>
            <a:r>
              <a:rPr lang="de-AT" sz="2800" dirty="0"/>
              <a:t>Trifft zu/trifft </a:t>
            </a:r>
            <a:r>
              <a:rPr lang="de-AT" sz="2800" dirty="0" smtClean="0"/>
              <a:t>größtenteils </a:t>
            </a:r>
            <a:r>
              <a:rPr lang="de-AT" sz="2800" dirty="0"/>
              <a:t>zu/trifft eher zu/trifft nicht zu</a:t>
            </a:r>
          </a:p>
          <a:p>
            <a:r>
              <a:rPr lang="de-AT" sz="2800" dirty="0"/>
              <a:t>Stimmt/stimmt nicht</a:t>
            </a:r>
          </a:p>
          <a:p>
            <a:r>
              <a:rPr lang="de-AT" sz="2800" dirty="0"/>
              <a:t>Selten/manchmal/öfters/sehr oft</a:t>
            </a:r>
          </a:p>
          <a:p>
            <a:endParaRPr lang="de-AT" sz="3600" dirty="0"/>
          </a:p>
          <a:p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297183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0F12C3BC-CE92-4B3D-BF36-76CC691C2418}"/>
              </a:ext>
            </a:extLst>
          </p:cNvPr>
          <p:cNvSpPr/>
          <p:nvPr/>
        </p:nvSpPr>
        <p:spPr>
          <a:xfrm>
            <a:off x="820614" y="339969"/>
            <a:ext cx="1025769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Freibuger</a:t>
            </a:r>
            <a:r>
              <a:rPr lang="de-AT" sz="32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-Persönlichkeits-Inventar (FPI)</a:t>
            </a:r>
          </a:p>
          <a:p>
            <a:endParaRPr lang="de-AT" sz="32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sz="28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Ermittelt die Persönlichkeitsfaktoren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Lebenszufriedenheit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Soziale Orientierung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Leistungsorientierung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Gehemmtheit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Erregbarkeit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Aggressivität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Beanspruchung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Körperliche Beschwerden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Gesundheitsorgan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Offenheit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Extraversion und Neurotizismus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A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6">
            <a:extLst>
              <a:ext uri="{FF2B5EF4-FFF2-40B4-BE49-F238E27FC236}">
                <a16:creationId xmlns="" xmlns:a16="http://schemas.microsoft.com/office/drawing/2014/main" id="{02D87937-B575-42E6-B40A-697FF0FE2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68513"/>
              </p:ext>
            </p:extLst>
          </p:nvPr>
        </p:nvGraphicFramePr>
        <p:xfrm>
          <a:off x="351691" y="1465386"/>
          <a:ext cx="11172091" cy="3247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303">
                  <a:extLst>
                    <a:ext uri="{9D8B030D-6E8A-4147-A177-3AD203B41FA5}">
                      <a16:colId xmlns="" xmlns:a16="http://schemas.microsoft.com/office/drawing/2014/main" val="789241878"/>
                    </a:ext>
                  </a:extLst>
                </a:gridCol>
                <a:gridCol w="1647944">
                  <a:extLst>
                    <a:ext uri="{9D8B030D-6E8A-4147-A177-3AD203B41FA5}">
                      <a16:colId xmlns="" xmlns:a16="http://schemas.microsoft.com/office/drawing/2014/main" val="3860910954"/>
                    </a:ext>
                  </a:extLst>
                </a:gridCol>
                <a:gridCol w="1738821">
                  <a:extLst>
                    <a:ext uri="{9D8B030D-6E8A-4147-A177-3AD203B41FA5}">
                      <a16:colId xmlns="" xmlns:a16="http://schemas.microsoft.com/office/drawing/2014/main" val="3340117204"/>
                    </a:ext>
                  </a:extLst>
                </a:gridCol>
                <a:gridCol w="2793023">
                  <a:extLst>
                    <a:ext uri="{9D8B030D-6E8A-4147-A177-3AD203B41FA5}">
                      <a16:colId xmlns="" xmlns:a16="http://schemas.microsoft.com/office/drawing/2014/main" val="3985791367"/>
                    </a:ext>
                  </a:extLst>
                </a:gridCol>
              </a:tblGrid>
              <a:tr h="624285">
                <a:tc>
                  <a:txBody>
                    <a:bodyPr/>
                    <a:lstStyle/>
                    <a:p>
                      <a:r>
                        <a:rPr lang="de-AT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Stimmt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Stimmt nicht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Persönlichkeitsfaktor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9834378"/>
                  </a:ext>
                </a:extLst>
              </a:tr>
              <a:tr h="687217">
                <a:tc>
                  <a:txBody>
                    <a:bodyPr/>
                    <a:lstStyle/>
                    <a:p>
                      <a:r>
                        <a:rPr lang="de-AT" dirty="0"/>
                        <a:t>1. Ich habe Spaß an schwierigen Aufgaben, die    mich fordern.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5428792"/>
                  </a:ext>
                </a:extLst>
              </a:tr>
              <a:tr h="687217">
                <a:tc>
                  <a:txBody>
                    <a:bodyPr/>
                    <a:lstStyle/>
                    <a:p>
                      <a:r>
                        <a:rPr lang="de-AT" dirty="0"/>
                        <a:t>2) Ich bin ungern mit Menschen zusammen, die ich nicht kenne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2138323"/>
                  </a:ext>
                </a:extLst>
              </a:tr>
              <a:tr h="624285">
                <a:tc>
                  <a:txBody>
                    <a:bodyPr/>
                    <a:lstStyle/>
                    <a:p>
                      <a:r>
                        <a:rPr lang="de-AT" dirty="0"/>
                        <a:t>3) Wenn etwas schiefgeht, regt mich das nicht auf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2579366"/>
                  </a:ext>
                </a:extLst>
              </a:tr>
              <a:tr h="624285">
                <a:tc>
                  <a:txBody>
                    <a:bodyPr/>
                    <a:lstStyle/>
                    <a:p>
                      <a:r>
                        <a:rPr lang="de-AT" dirty="0"/>
                        <a:t>4) Ich fühle mich häufig gestresst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5496502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F6A28755-3AF9-423C-B5E9-ECF087F15242}"/>
              </a:ext>
            </a:extLst>
          </p:cNvPr>
          <p:cNvSpPr/>
          <p:nvPr/>
        </p:nvSpPr>
        <p:spPr>
          <a:xfrm>
            <a:off x="1840523" y="452283"/>
            <a:ext cx="7303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FPI Beispiel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FB112FEF-4418-4D9F-8820-40510218E6FF}"/>
              </a:ext>
            </a:extLst>
          </p:cNvPr>
          <p:cNvSpPr/>
          <p:nvPr/>
        </p:nvSpPr>
        <p:spPr>
          <a:xfrm>
            <a:off x="445476" y="4865077"/>
            <a:ext cx="1107830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/>
              <a:t>Ermittelte Persönlichkeitsfaktoren:</a:t>
            </a:r>
          </a:p>
          <a:p>
            <a:r>
              <a:rPr lang="de-AT" sz="2800" dirty="0"/>
              <a:t>Leistungsorientierung - Gehemmtheit</a:t>
            </a:r>
          </a:p>
          <a:p>
            <a:r>
              <a:rPr lang="de-AT" sz="2800" dirty="0"/>
              <a:t>Erregbarkeit – Beanspruchung und Lebenszufriedenheit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99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952708CE-42A9-4763-A36F-FB1FC046C421}"/>
              </a:ext>
            </a:extLst>
          </p:cNvPr>
          <p:cNvSpPr/>
          <p:nvPr/>
        </p:nvSpPr>
        <p:spPr>
          <a:xfrm>
            <a:off x="433754" y="550985"/>
            <a:ext cx="1132449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0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Eysenck-Persönlichkeits-Inventar - EPI-Beispiel   </a:t>
            </a:r>
          </a:p>
          <a:p>
            <a:endParaRPr lang="de-AT" dirty="0"/>
          </a:p>
          <a:p>
            <a:endParaRPr lang="de-AT" sz="2800" dirty="0"/>
          </a:p>
        </p:txBody>
      </p:sp>
      <p:graphicFrame>
        <p:nvGraphicFramePr>
          <p:cNvPr id="3" name="Tabelle 3">
            <a:extLst>
              <a:ext uri="{FF2B5EF4-FFF2-40B4-BE49-F238E27FC236}">
                <a16:creationId xmlns="" xmlns:a16="http://schemas.microsoft.com/office/drawing/2014/main" id="{824B8140-FF62-4647-84C2-C7FCDA26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56866"/>
              </p:ext>
            </p:extLst>
          </p:nvPr>
        </p:nvGraphicFramePr>
        <p:xfrm>
          <a:off x="1184030" y="1742052"/>
          <a:ext cx="10292861" cy="481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587">
                  <a:extLst>
                    <a:ext uri="{9D8B030D-6E8A-4147-A177-3AD203B41FA5}">
                      <a16:colId xmlns="" xmlns:a16="http://schemas.microsoft.com/office/drawing/2014/main" val="837652584"/>
                    </a:ext>
                  </a:extLst>
                </a:gridCol>
                <a:gridCol w="1796303">
                  <a:extLst>
                    <a:ext uri="{9D8B030D-6E8A-4147-A177-3AD203B41FA5}">
                      <a16:colId xmlns="" xmlns:a16="http://schemas.microsoft.com/office/drawing/2014/main" val="263418992"/>
                    </a:ext>
                  </a:extLst>
                </a:gridCol>
                <a:gridCol w="1731971">
                  <a:extLst>
                    <a:ext uri="{9D8B030D-6E8A-4147-A177-3AD203B41FA5}">
                      <a16:colId xmlns="" xmlns:a16="http://schemas.microsoft.com/office/drawing/2014/main" val="1122244051"/>
                    </a:ext>
                  </a:extLst>
                </a:gridCol>
              </a:tblGrid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Extraversion (Interversion)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Nein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838716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Sind Sie abenteuerlustig?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9454278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Gehen Sie gern und häufig aus?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974319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Neigen Sie dazu, sich viel zu bewegen?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7823767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Sind Sie nachdenklich?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4760212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502572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Neurotizismus (Stabilität – Labilität)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Ja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Nein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558042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Haben Sie oft Stimmungsschwankungen?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6339636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Würden Sie sich als nervösen Menschen bezeichnen?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8755936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Haben Sie oft Schuldgefühle?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043204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r>
                        <a:rPr lang="de-AT" dirty="0"/>
                        <a:t>Sind Sie zuverlässig?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6382589"/>
                  </a:ext>
                </a:extLst>
              </a:tr>
              <a:tr h="40092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386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91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TM04033925[[fn=Tropfen]]</Template>
  <TotalTime>0</TotalTime>
  <Words>519</Words>
  <Application>Microsoft Office PowerPoint</Application>
  <PresentationFormat>Benutzerdefiniert</PresentationFormat>
  <Paragraphs>179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Tropfen</vt:lpstr>
      <vt:lpstr>Persönlichkeitsdiagnostik Yanick, Marius, Elias, David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Persönlichkeitsdiagnostik Yanick, Marius, Elias, David</dc:title>
  <dc:creator>Marius Lercher</dc:creator>
  <cp:lastModifiedBy>BIX</cp:lastModifiedBy>
  <cp:revision>43</cp:revision>
  <dcterms:created xsi:type="dcterms:W3CDTF">2020-05-10T08:48:19Z</dcterms:created>
  <dcterms:modified xsi:type="dcterms:W3CDTF">2020-05-16T20:10:11Z</dcterms:modified>
</cp:coreProperties>
</file>